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211" r:id="rId7"/>
  </p:sldMasterIdLst>
  <p:notesMasterIdLst>
    <p:notesMasterId r:id="rId45"/>
  </p:notesMasterIdLst>
  <p:handoutMasterIdLst>
    <p:handoutMasterId r:id="rId46"/>
  </p:handoutMasterIdLst>
  <p:sldIdLst>
    <p:sldId id="684" r:id="rId8"/>
    <p:sldId id="740" r:id="rId9"/>
    <p:sldId id="683" r:id="rId10"/>
    <p:sldId id="735" r:id="rId11"/>
    <p:sldId id="741" r:id="rId12"/>
    <p:sldId id="729" r:id="rId13"/>
    <p:sldId id="749" r:id="rId14"/>
    <p:sldId id="737" r:id="rId15"/>
    <p:sldId id="738" r:id="rId16"/>
    <p:sldId id="777" r:id="rId17"/>
    <p:sldId id="779" r:id="rId18"/>
    <p:sldId id="780" r:id="rId19"/>
    <p:sldId id="747" r:id="rId20"/>
    <p:sldId id="781" r:id="rId21"/>
    <p:sldId id="782" r:id="rId22"/>
    <p:sldId id="783" r:id="rId23"/>
    <p:sldId id="784" r:id="rId24"/>
    <p:sldId id="763" r:id="rId25"/>
    <p:sldId id="785" r:id="rId26"/>
    <p:sldId id="786" r:id="rId27"/>
    <p:sldId id="787" r:id="rId28"/>
    <p:sldId id="788" r:id="rId29"/>
    <p:sldId id="789" r:id="rId30"/>
    <p:sldId id="790" r:id="rId31"/>
    <p:sldId id="792" r:id="rId32"/>
    <p:sldId id="698" r:id="rId33"/>
    <p:sldId id="778" r:id="rId34"/>
    <p:sldId id="702" r:id="rId35"/>
    <p:sldId id="699" r:id="rId36"/>
    <p:sldId id="704" r:id="rId37"/>
    <p:sldId id="700" r:id="rId38"/>
    <p:sldId id="701" r:id="rId39"/>
    <p:sldId id="748" r:id="rId40"/>
    <p:sldId id="734" r:id="rId41"/>
    <p:sldId id="732" r:id="rId42"/>
    <p:sldId id="733" r:id="rId43"/>
    <p:sldId id="688" r:id="rId4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62D1CD-0053-DE41-B83C-4ECCE629EE45}">
          <p14:sldIdLst>
            <p14:sldId id="684"/>
            <p14:sldId id="740"/>
            <p14:sldId id="683"/>
            <p14:sldId id="735"/>
            <p14:sldId id="741"/>
            <p14:sldId id="729"/>
            <p14:sldId id="749"/>
          </p14:sldIdLst>
        </p14:section>
        <p14:section name="Body" id="{AE2F897B-58D1-4E47-B4A7-3CF3140FBEE1}">
          <p14:sldIdLst>
            <p14:sldId id="737"/>
            <p14:sldId id="738"/>
            <p14:sldId id="777"/>
            <p14:sldId id="779"/>
            <p14:sldId id="780"/>
            <p14:sldId id="747"/>
            <p14:sldId id="781"/>
            <p14:sldId id="782"/>
            <p14:sldId id="783"/>
            <p14:sldId id="784"/>
            <p14:sldId id="763"/>
            <p14:sldId id="785"/>
            <p14:sldId id="786"/>
            <p14:sldId id="787"/>
            <p14:sldId id="788"/>
            <p14:sldId id="789"/>
            <p14:sldId id="790"/>
            <p14:sldId id="792"/>
          </p14:sldIdLst>
        </p14:section>
        <p14:section name="Conclusion" id="{55C96630-981B-4845-990D-F6B9CBF25861}">
          <p14:sldIdLst>
            <p14:sldId id="698"/>
            <p14:sldId id="778"/>
            <p14:sldId id="702"/>
            <p14:sldId id="699"/>
            <p14:sldId id="704"/>
            <p14:sldId id="700"/>
            <p14:sldId id="701"/>
            <p14:sldId id="748"/>
            <p14:sldId id="734"/>
            <p14:sldId id="732"/>
            <p14:sldId id="733"/>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90" autoAdjust="0"/>
    <p:restoredTop sz="71078" autoAdjust="0"/>
  </p:normalViewPr>
  <p:slideViewPr>
    <p:cSldViewPr snapToGrid="0">
      <p:cViewPr varScale="1">
        <p:scale>
          <a:sx n="117" d="100"/>
          <a:sy n="117" d="100"/>
        </p:scale>
        <p:origin x="1932" y="10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12/18/2014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12/18/2014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63425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12/18/2014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1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Introduced in SharePoint 2010</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/_</a:t>
            </a:r>
            <a:r>
              <a:rPr lang="en-US" sz="900" kern="1200" dirty="0" err="1" smtClean="0">
                <a:solidFill>
                  <a:schemeClr val="tx1"/>
                </a:solidFill>
                <a:latin typeface="Segoe UI Light" pitchFamily="34" charset="0"/>
                <a:ea typeface="+mn-ea"/>
                <a:cs typeface="+mn-cs"/>
              </a:rPr>
              <a:t>vit_bin</a:t>
            </a:r>
            <a:r>
              <a:rPr lang="en-US" sz="900" kern="1200" dirty="0" smtClean="0">
                <a:solidFill>
                  <a:schemeClr val="tx1"/>
                </a:solidFill>
                <a:latin typeface="Segoe UI Light" pitchFamily="34" charset="0"/>
                <a:ea typeface="+mn-ea"/>
                <a:cs typeface="+mn-cs"/>
              </a:rPr>
              <a:t>/</a:t>
            </a:r>
            <a:r>
              <a:rPr lang="en-US" sz="900" kern="1200" dirty="0" err="1" smtClean="0">
                <a:solidFill>
                  <a:schemeClr val="tx1"/>
                </a:solidFill>
                <a:latin typeface="Segoe UI Light" pitchFamily="34" charset="0"/>
                <a:ea typeface="+mn-ea"/>
                <a:cs typeface="+mn-cs"/>
              </a:rPr>
              <a:t>listdata.svc</a:t>
            </a:r>
            <a:endParaRPr lang="en-US" sz="900" kern="1200" dirty="0" smtClean="0">
              <a:solidFill>
                <a:schemeClr val="tx1"/>
              </a:solidFill>
              <a:latin typeface="Segoe UI Light" pitchFamily="34" charset="0"/>
              <a:ea typeface="+mn-ea"/>
              <a:cs typeface="+mn-cs"/>
            </a:endParaRP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provided read/write access to SharePoint lists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still present but only for </a:t>
            </a:r>
            <a:r>
              <a:rPr lang="en-US" sz="900" kern="1200" dirty="0" err="1" smtClean="0">
                <a:solidFill>
                  <a:schemeClr val="tx1"/>
                </a:solidFill>
                <a:latin typeface="Segoe UI Light" pitchFamily="34" charset="0"/>
                <a:ea typeface="+mn-ea"/>
                <a:cs typeface="+mn-cs"/>
              </a:rPr>
              <a:t>backcompat</a:t>
            </a:r>
            <a:r>
              <a:rPr lang="en-US" sz="900" kern="1200" dirty="0" smtClean="0">
                <a:solidFill>
                  <a:schemeClr val="tx1"/>
                </a:solidFill>
                <a:latin typeface="Segoe UI Light" pitchFamily="34" charset="0"/>
                <a:ea typeface="+mn-ea"/>
                <a:cs typeface="+mn-cs"/>
              </a:rPr>
              <a:t> reasons… don’t use this in greenfield </a:t>
            </a:r>
            <a:r>
              <a:rPr lang="en-US" sz="900" kern="1200" dirty="0" err="1" smtClean="0">
                <a:solidFill>
                  <a:schemeClr val="tx1"/>
                </a:solidFill>
                <a:latin typeface="Segoe UI Light" pitchFamily="34" charset="0"/>
                <a:ea typeface="+mn-ea"/>
                <a:cs typeface="+mn-cs"/>
              </a:rPr>
              <a:t>dev</a:t>
            </a:r>
            <a:endParaRPr lang="en-US" sz="900" kern="1200" dirty="0" smtClean="0">
              <a:solidFill>
                <a:schemeClr val="tx1"/>
              </a:solidFill>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Revamped in SharePoint 2013</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/_</a:t>
            </a:r>
            <a:r>
              <a:rPr lang="en-US" sz="900" kern="1200" dirty="0" err="1" smtClean="0">
                <a:solidFill>
                  <a:schemeClr val="tx1"/>
                </a:solidFill>
                <a:latin typeface="Segoe UI Light" pitchFamily="34" charset="0"/>
                <a:ea typeface="+mn-ea"/>
                <a:cs typeface="+mn-cs"/>
              </a:rPr>
              <a:t>api</a:t>
            </a:r>
            <a:endParaRPr lang="en-US" sz="900" kern="1200" dirty="0" smtClean="0">
              <a:solidFill>
                <a:schemeClr val="tx1"/>
              </a:solidFill>
              <a:latin typeface="Segoe UI Light" pitchFamily="34" charset="0"/>
              <a:ea typeface="+mn-ea"/>
              <a:cs typeface="+mn-cs"/>
            </a:endParaRP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Expanded from read/write on SharePoint lists to do more with lists, sites &amp; artifacts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Supports the OAuth2 authentication &amp; app permissions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REST API is one of two endpoints available for remotely interacting with SharePoint </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Can be called from client-side solutions (browser) or server-side solutions off the SharePoint server</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Enables low-level interaction with SharePoint services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Includes most of the same things CSOM includes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lacking - Taxonomy &amp; Workflow Services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Founded on OData v3.0 spec </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predictable </a:t>
            </a:r>
            <a:endParaRPr lang="en-US" dirty="0"/>
          </a:p>
        </p:txBody>
      </p:sp>
      <p:sp>
        <p:nvSpPr>
          <p:cNvPr id="4" name="Date Placeholder 3"/>
          <p:cNvSpPr>
            <a:spLocks noGrp="1"/>
          </p:cNvSpPr>
          <p:nvPr>
            <p:ph type="dt" idx="10"/>
          </p:nvPr>
        </p:nvSpPr>
        <p:spPr/>
        <p:txBody>
          <a:bodyPr/>
          <a:lstStyle/>
          <a:p>
            <a:fld id="{8FA1A5E1-1EDE-40B4-96BB-A68ECBE59613}"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8245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Why two options for remote endpoints</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CSOM &amp; REST?CSOM implementations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Managed - .NET &amp; Silverlight</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JSOM</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Implementations in the form of SDK libraries (.DLL &amp; *.JS)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Not all tech has a SDK</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Mobile platforms (iOS, Windows Phone, Android)</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Common server platforms (Java, PHP, </a:t>
            </a:r>
            <a:r>
              <a:rPr lang="en-US" sz="900" kern="1200" dirty="0" err="1" smtClean="0">
                <a:solidFill>
                  <a:schemeClr val="tx1"/>
                </a:solidFill>
                <a:latin typeface="Segoe UI Light" pitchFamily="34" charset="0"/>
                <a:ea typeface="+mn-ea"/>
                <a:cs typeface="+mn-cs"/>
              </a:rPr>
              <a:t>NodeJS</a:t>
            </a:r>
            <a:r>
              <a:rPr lang="en-US" sz="900" kern="1200" dirty="0" smtClean="0">
                <a:solidFill>
                  <a:schemeClr val="tx1"/>
                </a:solidFill>
                <a:latin typeface="Segoe UI Light" pitchFamily="34" charset="0"/>
                <a:ea typeface="+mn-ea"/>
                <a:cs typeface="+mn-cs"/>
              </a:rPr>
              <a:t>)</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CSOM requires some knowledge of SharePoint specific concepts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Client context</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load &amp; </a:t>
            </a:r>
            <a:r>
              <a:rPr lang="en-US" sz="900" kern="1200" dirty="0" err="1" smtClean="0">
                <a:solidFill>
                  <a:schemeClr val="tx1"/>
                </a:solidFill>
                <a:latin typeface="Segoe UI Light" pitchFamily="34" charset="0"/>
                <a:ea typeface="+mn-ea"/>
                <a:cs typeface="+mn-cs"/>
              </a:rPr>
              <a:t>loadquery</a:t>
            </a:r>
            <a:endParaRPr lang="en-US" sz="900" kern="1200" dirty="0" smtClean="0">
              <a:solidFill>
                <a:schemeClr val="tx1"/>
              </a:solidFill>
              <a:latin typeface="Segoe UI Light" pitchFamily="34" charset="0"/>
              <a:ea typeface="+mn-ea"/>
              <a:cs typeface="+mn-cs"/>
            </a:endParaRP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execution scopes</a:t>
            </a:r>
          </a:p>
          <a:p>
            <a:pPr marL="171450" lvl="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REST is a web standard so any developer familiar with REST should be good</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minimal SharePoint requirements</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form digest</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predictable queries using OData grammar</a:t>
            </a:r>
            <a:endParaRPr lang="en-US" dirty="0"/>
          </a:p>
        </p:txBody>
      </p:sp>
      <p:sp>
        <p:nvSpPr>
          <p:cNvPr id="4" name="Date Placeholder 3"/>
          <p:cNvSpPr>
            <a:spLocks noGrp="1"/>
          </p:cNvSpPr>
          <p:nvPr>
            <p:ph type="dt" idx="10"/>
          </p:nvPr>
        </p:nvSpPr>
        <p:spPr/>
        <p:txBody>
          <a:bodyPr/>
          <a:lstStyle/>
          <a:p>
            <a:fld id="{31DD792D-5F1A-479E-B759-E87300294B29}"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19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12/18/2014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571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3461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27051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351574"/>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80373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88587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9998715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941753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50147775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125605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67084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27600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02772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963899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7697682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99280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88916739"/>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7515524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74196150"/>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84156006"/>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56385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488052819"/>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185344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1631295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53830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185139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7018240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8199212"/>
      </p:ext>
    </p:extLst>
  </p:cSld>
  <p:clrMapOvr>
    <a:masterClrMapping/>
  </p:clrMapOvr>
  <p:transition>
    <p:fade/>
  </p:transition>
  <p:timing>
    <p:tnLst>
      <p:par>
        <p:cTn id="1" dur="indefinite" restart="never" nodeType="tmRoot"/>
      </p:par>
    </p:tnLst>
  </p:timing>
  <p:hf hdr="0"/>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3576013531"/>
      </p:ext>
    </p:extLst>
  </p:cSld>
  <p:clrMapOvr>
    <a:masterClrMapping/>
  </p:clrMapOvr>
  <p:transition>
    <p:fade/>
  </p:transition>
  <p:timing>
    <p:tnLst>
      <p:par>
        <p:cTn id="1" dur="indefinite" restart="never" nodeType="tmRoot"/>
      </p:par>
    </p:tnLst>
  </p:timing>
  <p:hf hdr="0"/>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4830664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777175796"/>
      </p:ext>
    </p:extLst>
  </p:cSld>
  <p:clrMapOvr>
    <a:masterClrMapping/>
  </p:clrMapOvr>
  <p:transition>
    <p:fade/>
  </p:transition>
  <p:timing>
    <p:tnLst>
      <p:par>
        <p:cTn id="1" dur="indefinite" restart="never" nodeType="tmRoot"/>
      </p:par>
    </p:tnLst>
  </p:timing>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image" Target="../media/image5.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image" Target="../media/image4.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3.xml"/><Relationship Id="rId8" Type="http://schemas.openxmlformats.org/officeDocument/2006/relationships/slideLayout" Target="../slideLayouts/slideLayout49.xml"/><Relationship Id="rId3"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theme" Target="../theme/theme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4" r:id="rId21"/>
    <p:sldLayoutId id="2147484155" r:id="rId22"/>
    <p:sldLayoutId id="2147484156" r:id="rId23"/>
    <p:sldLayoutId id="2147484158" r:id="rId24"/>
    <p:sldLayoutId id="2147484159" r:id="rId25"/>
    <p:sldLayoutId id="2147484160" r:id="rId26"/>
    <p:sldLayoutId id="2147484197" r:id="rId27"/>
    <p:sldLayoutId id="2147484198" r:id="rId28"/>
    <p:sldLayoutId id="2147484240"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5852874"/>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_api/web" TargetMode="External"/><Relationship Id="rId2" Type="http://schemas.openxmlformats.org/officeDocument/2006/relationships/hyperlink" Target="http://[sharepoint-site]/_api" TargetMode="External"/><Relationship Id="rId1" Type="http://schemas.openxmlformats.org/officeDocument/2006/relationships/slideLayout" Target="../slideLayouts/slideLayout81.xml"/><Relationship Id="rId6" Type="http://schemas.openxmlformats.org/officeDocument/2006/relationships/hyperlink" Target="http://[..]/_api/web/lists/GetByTitle(&#8216;Contacts&#8217;)/items" TargetMode="External"/><Relationship Id="rId5" Type="http://schemas.openxmlformats.org/officeDocument/2006/relationships/hyperlink" Target="http://[..]/_api/web/lists/GetByTitle(&#8216;Contacts&#8217;)" TargetMode="External"/><Relationship Id="rId4" Type="http://schemas.openxmlformats.org/officeDocument/2006/relationships/hyperlink" Target="http://[..]/_api/web/list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odata.org/" TargetMode="External"/><Relationship Id="rId2" Type="http://schemas.openxmlformats.org/officeDocument/2006/relationships/hyperlink" Target="http://en.wikipedia.org/wiki/Representational_state_transfer" TargetMode="External"/><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3" Type="http://schemas.openxmlformats.org/officeDocument/2006/relationships/hyperlink" Target="http://[..]/_api/web/lists/getbytitle(&#8216;Contacts&#8217;)" TargetMode="External"/><Relationship Id="rId2" Type="http://schemas.openxmlformats.org/officeDocument/2006/relationships/hyperlink" Target="http://[..]/_api/web/lists/list(&#8216;guid&#8217;)" TargetMode="Externa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_api/contextinfo" TargetMode="External"/><Relationship Id="rId2" Type="http://schemas.openxmlformats.org/officeDocument/2006/relationships/hyperlink" Target="http://en.wikipedia.org/wiki/Replay_attack"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hyperlink" Target="http://www.odata.org/" TargetMode="External"/><Relationship Id="rId2" Type="http://schemas.openxmlformats.org/officeDocument/2006/relationships/hyperlink" Target="http://msdn.microsoft.com/en-us/library/office/jj860569(v=office.15).aspx" TargetMode="External"/><Relationship Id="rId1" Type="http://schemas.openxmlformats.org/officeDocument/2006/relationships/slideLayout" Target="../slideLayouts/slideLayout6.xml"/><Relationship Id="rId4" Type="http://schemas.openxmlformats.org/officeDocument/2006/relationships/hyperlink" Target="http://www.odata.org/documentation/odata-version-3-0/url-convention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50.jpg"/></Relationships>
</file>

<file path=ppt/slides/_rels/slide3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9.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emf"/><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image" Target="../media/image32.emf"/><Relationship Id="rId1" Type="http://schemas.openxmlformats.org/officeDocument/2006/relationships/slideLayout" Target="../slideLayouts/slideLayout1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png"/><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the REST API</a:t>
            </a:r>
            <a:endParaRPr lang="en-US" dirty="0"/>
          </a:p>
        </p:txBody>
      </p:sp>
      <p:sp>
        <p:nvSpPr>
          <p:cNvPr id="3" name="Text Placeholder 2"/>
          <p:cNvSpPr>
            <a:spLocks noGrp="1"/>
          </p:cNvSpPr>
          <p:nvPr>
            <p:ph type="body" sz="quarter" idx="10"/>
          </p:nvPr>
        </p:nvSpPr>
        <p:spPr/>
        <p:txBody>
          <a:bodyPr/>
          <a:lstStyle/>
          <a:p>
            <a:r>
              <a:rPr lang="en-US" dirty="0" smtClean="0"/>
              <a:t>Common endpoint:</a:t>
            </a:r>
          </a:p>
          <a:p>
            <a:pPr lvl="1"/>
            <a:r>
              <a:rPr lang="en-US" dirty="0" smtClean="0">
                <a:hlinkClick r:id="rId2"/>
              </a:rPr>
              <a:t>http://[sharepoint-site]/_api</a:t>
            </a:r>
            <a:endParaRPr lang="en-US" dirty="0" smtClean="0"/>
          </a:p>
          <a:p>
            <a:r>
              <a:rPr lang="en-US" dirty="0" smtClean="0"/>
              <a:t>Access to sites, lists, users, search…</a:t>
            </a:r>
          </a:p>
          <a:p>
            <a:r>
              <a:rPr lang="en-US" dirty="0" smtClean="0"/>
              <a:t>Supports </a:t>
            </a:r>
            <a:r>
              <a:rPr lang="en-US" dirty="0" err="1" smtClean="0"/>
              <a:t>OAuth</a:t>
            </a:r>
            <a:r>
              <a:rPr lang="en-US" dirty="0" smtClean="0"/>
              <a:t> 2.0 for authentication &amp; SharePoint app permissions</a:t>
            </a:r>
          </a:p>
          <a:p>
            <a:r>
              <a:rPr lang="en-US" dirty="0" smtClean="0"/>
              <a:t>Common endpoints:</a:t>
            </a:r>
          </a:p>
          <a:p>
            <a:pPr lvl="1"/>
            <a:r>
              <a:rPr lang="en-US" dirty="0" smtClean="0">
                <a:hlinkClick r:id="rId3"/>
              </a:rPr>
              <a:t>http://[..]/_</a:t>
            </a:r>
            <a:r>
              <a:rPr lang="en-US" dirty="0" err="1" smtClean="0">
                <a:hlinkClick r:id="rId3"/>
              </a:rPr>
              <a:t>api</a:t>
            </a:r>
            <a:r>
              <a:rPr lang="en-US" dirty="0" smtClean="0">
                <a:hlinkClick r:id="rId3"/>
              </a:rPr>
              <a:t>/web</a:t>
            </a:r>
            <a:endParaRPr lang="en-US" dirty="0" smtClean="0"/>
          </a:p>
          <a:p>
            <a:pPr lvl="1"/>
            <a:r>
              <a:rPr lang="en-US" dirty="0" smtClean="0">
                <a:hlinkClick r:id="rId4"/>
              </a:rPr>
              <a:t>http://[..]/_</a:t>
            </a:r>
            <a:r>
              <a:rPr lang="en-US" dirty="0" err="1" smtClean="0">
                <a:hlinkClick r:id="rId4"/>
              </a:rPr>
              <a:t>api</a:t>
            </a:r>
            <a:r>
              <a:rPr lang="en-US" dirty="0" smtClean="0">
                <a:hlinkClick r:id="rId4"/>
              </a:rPr>
              <a:t>/web/</a:t>
            </a:r>
            <a:r>
              <a:rPr lang="en-US" dirty="0" smtClean="0">
                <a:hlinkClick r:id="rId4"/>
              </a:rPr>
              <a:t>lists</a:t>
            </a:r>
            <a:endParaRPr lang="en-US" dirty="0" smtClean="0"/>
          </a:p>
          <a:p>
            <a:pPr lvl="1"/>
            <a:r>
              <a:rPr lang="en-US" dirty="0" smtClean="0">
                <a:hlinkClick r:id="rId5"/>
              </a:rPr>
              <a:t>http://[..]/_</a:t>
            </a:r>
            <a:r>
              <a:rPr lang="en-US" dirty="0" err="1" smtClean="0">
                <a:hlinkClick r:id="rId5"/>
              </a:rPr>
              <a:t>api</a:t>
            </a:r>
            <a:r>
              <a:rPr lang="en-US" dirty="0" smtClean="0">
                <a:hlinkClick r:id="rId5"/>
              </a:rPr>
              <a:t>/web/lists/</a:t>
            </a:r>
            <a:r>
              <a:rPr lang="en-US" dirty="0" err="1" smtClean="0">
                <a:hlinkClick r:id="rId5"/>
              </a:rPr>
              <a:t>GetByTitle</a:t>
            </a:r>
            <a:r>
              <a:rPr lang="en-US" dirty="0" smtClean="0">
                <a:hlinkClick r:id="rId5"/>
              </a:rPr>
              <a:t>(‘Contacts’)</a:t>
            </a:r>
            <a:endParaRPr lang="en-US" dirty="0" smtClean="0"/>
          </a:p>
          <a:p>
            <a:pPr lvl="1"/>
            <a:r>
              <a:rPr lang="en-US" dirty="0">
                <a:hlinkClick r:id="rId6"/>
              </a:rPr>
              <a:t>http://[..]/_</a:t>
            </a:r>
            <a:r>
              <a:rPr lang="en-US" dirty="0" err="1">
                <a:hlinkClick r:id="rId6"/>
              </a:rPr>
              <a:t>api</a:t>
            </a:r>
            <a:r>
              <a:rPr lang="en-US" dirty="0">
                <a:hlinkClick r:id="rId6"/>
              </a:rPr>
              <a:t>/web/lists/</a:t>
            </a:r>
            <a:r>
              <a:rPr lang="en-US" dirty="0" err="1">
                <a:hlinkClick r:id="rId6"/>
              </a:rPr>
              <a:t>GetByTitle</a:t>
            </a:r>
            <a:r>
              <a:rPr lang="en-US" dirty="0">
                <a:hlinkClick r:id="rId6"/>
              </a:rPr>
              <a:t>(‘Contacts</a:t>
            </a:r>
            <a:r>
              <a:rPr lang="en-US" dirty="0" smtClean="0">
                <a:hlinkClick r:id="rId6"/>
              </a:rPr>
              <a:t>’)/items</a:t>
            </a:r>
            <a:r>
              <a:rPr lang="en-US" dirty="0" smtClean="0"/>
              <a:t> </a:t>
            </a:r>
            <a:endParaRPr lang="en-US" dirty="0"/>
          </a:p>
        </p:txBody>
      </p:sp>
    </p:spTree>
    <p:extLst>
      <p:ext uri="{BB962C8B-B14F-4D97-AF65-F5344CB8AC3E}">
        <p14:creationId xmlns:p14="http://schemas.microsoft.com/office/powerpoint/2010/main" val="316272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&amp; OData</a:t>
            </a:r>
            <a:endParaRPr lang="en-US" dirty="0"/>
          </a:p>
        </p:txBody>
      </p:sp>
      <p:sp>
        <p:nvSpPr>
          <p:cNvPr id="3" name="Text Placeholder 2"/>
          <p:cNvSpPr>
            <a:spLocks noGrp="1"/>
          </p:cNvSpPr>
          <p:nvPr>
            <p:ph type="body" sz="quarter" idx="10"/>
          </p:nvPr>
        </p:nvSpPr>
        <p:spPr/>
        <p:txBody>
          <a:bodyPr/>
          <a:lstStyle/>
          <a:p>
            <a:r>
              <a:rPr lang="en-US" dirty="0" smtClean="0"/>
              <a:t>REST is a concept, introduced in 1970s</a:t>
            </a:r>
          </a:p>
          <a:p>
            <a:pPr lvl="1"/>
            <a:r>
              <a:rPr lang="en-US" dirty="0">
                <a:hlinkClick r:id="rId2"/>
              </a:rPr>
              <a:t>http://</a:t>
            </a:r>
            <a:r>
              <a:rPr lang="en-US" dirty="0" smtClean="0">
                <a:hlinkClick r:id="rId2"/>
              </a:rPr>
              <a:t>en.wikipedia.org/wiki/Representational_state_transfer</a:t>
            </a:r>
            <a:endParaRPr lang="en-US" dirty="0" smtClean="0"/>
          </a:p>
          <a:p>
            <a:pPr lvl="1"/>
            <a:r>
              <a:rPr lang="en-US" dirty="0" smtClean="0"/>
              <a:t>Outlines how data can be exchanged over the World Wide Web</a:t>
            </a:r>
          </a:p>
          <a:p>
            <a:r>
              <a:rPr lang="en-US" dirty="0" smtClean="0"/>
              <a:t>OData is an open &amp; ratified protocol based on REST</a:t>
            </a:r>
          </a:p>
          <a:p>
            <a:pPr lvl="1"/>
            <a:r>
              <a:rPr lang="en-US" dirty="0">
                <a:hlinkClick r:id="rId3"/>
              </a:rPr>
              <a:t>http://</a:t>
            </a:r>
            <a:r>
              <a:rPr lang="en-US" dirty="0" smtClean="0">
                <a:hlinkClick r:id="rId3"/>
              </a:rPr>
              <a:t>www.odata.org</a:t>
            </a:r>
            <a:endParaRPr lang="en-US" dirty="0" smtClean="0"/>
          </a:p>
          <a:p>
            <a:pPr lvl="1"/>
            <a:r>
              <a:rPr lang="en-US" dirty="0" smtClean="0"/>
              <a:t>Defines specific data format submissions &amp; responses</a:t>
            </a:r>
          </a:p>
          <a:p>
            <a:pPr lvl="1"/>
            <a:r>
              <a:rPr lang="en-US" dirty="0" smtClean="0"/>
              <a:t>Defines set grammar &amp; vocabularies for communicating with services</a:t>
            </a:r>
          </a:p>
          <a:p>
            <a:pPr lvl="1"/>
            <a:r>
              <a:rPr lang="en-US" dirty="0" smtClean="0"/>
              <a:t>Self describing with dynamic metadata endpoint</a:t>
            </a:r>
          </a:p>
          <a:p>
            <a:pPr lvl="1"/>
            <a:endParaRPr lang="en-US" dirty="0" smtClean="0"/>
          </a:p>
          <a:p>
            <a:pPr marL="0" indent="0">
              <a:buNone/>
            </a:pPr>
            <a:r>
              <a:rPr lang="en-US" sz="2800" i="1" dirty="0" smtClean="0"/>
              <a:t>SharePoint 2013 &amp; SharePoint Online mostly support the entire OData 3.0 protocol spec</a:t>
            </a:r>
            <a:endParaRPr lang="en-US" sz="2800" i="1"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888931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OData in SharePoint</a:t>
            </a:r>
            <a:endParaRPr lang="en-US" dirty="0"/>
          </a:p>
        </p:txBody>
      </p:sp>
      <p:sp>
        <p:nvSpPr>
          <p:cNvPr id="3" name="Text Placeholder 2"/>
          <p:cNvSpPr>
            <a:spLocks noGrp="1"/>
          </p:cNvSpPr>
          <p:nvPr>
            <p:ph type="body" sz="quarter" idx="10"/>
          </p:nvPr>
        </p:nvSpPr>
        <p:spPr/>
        <p:txBody>
          <a:bodyPr/>
          <a:lstStyle/>
          <a:p>
            <a:r>
              <a:rPr lang="en-US" dirty="0" smtClean="0"/>
              <a:t>All endpoints are canonical URLs</a:t>
            </a:r>
          </a:p>
          <a:p>
            <a:pPr lvl="1"/>
            <a:r>
              <a:rPr lang="en-US" dirty="0" smtClean="0"/>
              <a:t>Absolute URL endpoint to a collection (</a:t>
            </a:r>
            <a:r>
              <a:rPr lang="en-US" i="1" dirty="0" err="1" smtClean="0"/>
              <a:t>entitySet</a:t>
            </a:r>
            <a:r>
              <a:rPr lang="en-US" dirty="0" smtClean="0"/>
              <a:t>) or item (</a:t>
            </a:r>
            <a:r>
              <a:rPr lang="en-US" i="1" dirty="0" smtClean="0"/>
              <a:t>entity</a:t>
            </a:r>
            <a:r>
              <a:rPr lang="en-US" dirty="0" smtClean="0"/>
              <a:t>)</a:t>
            </a:r>
          </a:p>
          <a:p>
            <a:r>
              <a:rPr lang="en-US" dirty="0" smtClean="0"/>
              <a:t>Sometimes multiple paths lead to the same thing</a:t>
            </a:r>
          </a:p>
          <a:p>
            <a:pPr lvl="1"/>
            <a:r>
              <a:rPr lang="en-US" dirty="0" smtClean="0">
                <a:hlinkClick r:id="rId2"/>
              </a:rPr>
              <a:t>http://[..]/_</a:t>
            </a:r>
            <a:r>
              <a:rPr lang="en-US" dirty="0" err="1" smtClean="0">
                <a:hlinkClick r:id="rId2"/>
              </a:rPr>
              <a:t>api</a:t>
            </a:r>
            <a:r>
              <a:rPr lang="en-US" dirty="0" smtClean="0">
                <a:hlinkClick r:id="rId2"/>
              </a:rPr>
              <a:t>/web/lists/list(‘</a:t>
            </a:r>
            <a:r>
              <a:rPr lang="en-US" dirty="0" err="1" smtClean="0">
                <a:hlinkClick r:id="rId2"/>
              </a:rPr>
              <a:t>guid</a:t>
            </a:r>
            <a:r>
              <a:rPr lang="en-US" dirty="0" smtClean="0">
                <a:hlinkClick r:id="rId2"/>
              </a:rPr>
              <a:t>’)</a:t>
            </a:r>
            <a:endParaRPr lang="en-US" dirty="0" smtClean="0"/>
          </a:p>
          <a:p>
            <a:pPr lvl="1"/>
            <a:r>
              <a:rPr lang="en-US" dirty="0" smtClean="0">
                <a:hlinkClick r:id="rId3"/>
              </a:rPr>
              <a:t>http://[..]/_</a:t>
            </a:r>
            <a:r>
              <a:rPr lang="en-US" dirty="0" err="1" smtClean="0">
                <a:hlinkClick r:id="rId3"/>
              </a:rPr>
              <a:t>api</a:t>
            </a:r>
            <a:r>
              <a:rPr lang="en-US" dirty="0" smtClean="0">
                <a:hlinkClick r:id="rId3"/>
              </a:rPr>
              <a:t>/web/lists/</a:t>
            </a:r>
            <a:r>
              <a:rPr lang="en-US" dirty="0" err="1" smtClean="0">
                <a:hlinkClick r:id="rId3"/>
              </a:rPr>
              <a:t>getbytitle</a:t>
            </a:r>
            <a:r>
              <a:rPr lang="en-US" dirty="0" smtClean="0">
                <a:hlinkClick r:id="rId3"/>
              </a:rPr>
              <a:t>(‘Contacts’)</a:t>
            </a:r>
            <a:endParaRPr lang="en-US" dirty="0" smtClean="0"/>
          </a:p>
          <a:p>
            <a:r>
              <a:rPr lang="en-US" dirty="0" smtClean="0"/>
              <a:t>Responses are self describing</a:t>
            </a:r>
          </a:p>
          <a:p>
            <a:pPr lvl="1"/>
            <a:r>
              <a:rPr lang="en-US" dirty="0" smtClean="0"/>
              <a:t>Show relationships between other entities or child collections</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501627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REST API &amp; Supported Data Formats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41152392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Supported REST Data Formats</a:t>
            </a:r>
            <a:endParaRPr lang="en-US" dirty="0"/>
          </a:p>
        </p:txBody>
      </p:sp>
      <p:sp>
        <p:nvSpPr>
          <p:cNvPr id="5" name="Text Placeholder 4"/>
          <p:cNvSpPr>
            <a:spLocks noGrp="1"/>
          </p:cNvSpPr>
          <p:nvPr>
            <p:ph type="body" sz="quarter" idx="10"/>
          </p:nvPr>
        </p:nvSpPr>
        <p:spPr/>
        <p:txBody>
          <a:bodyPr/>
          <a:lstStyle/>
          <a:p>
            <a:r>
              <a:rPr lang="en-US" dirty="0" smtClean="0"/>
              <a:t>XML</a:t>
            </a:r>
          </a:p>
          <a:p>
            <a:pPr lvl="1"/>
            <a:r>
              <a:rPr lang="en-US" dirty="0" smtClean="0"/>
              <a:t>Mime type: </a:t>
            </a:r>
            <a:r>
              <a:rPr lang="en-US" b="1" dirty="0" smtClean="0"/>
              <a:t>application/</a:t>
            </a:r>
            <a:r>
              <a:rPr lang="en-US" b="1" dirty="0" err="1" smtClean="0"/>
              <a:t>atom+xml</a:t>
            </a:r>
            <a:endParaRPr lang="en-US" b="1" dirty="0" smtClean="0"/>
          </a:p>
          <a:p>
            <a:pPr lvl="1"/>
            <a:r>
              <a:rPr lang="en-US" dirty="0" smtClean="0"/>
              <a:t>Typically larger payload response than JSON</a:t>
            </a:r>
          </a:p>
          <a:p>
            <a:pPr lvl="1"/>
            <a:r>
              <a:rPr lang="en-US" dirty="0" smtClean="0"/>
              <a:t>Can be used to submit or retrieve data</a:t>
            </a:r>
          </a:p>
          <a:p>
            <a:pPr lvl="1"/>
            <a:r>
              <a:rPr lang="en-US" dirty="0" smtClean="0"/>
              <a:t>Client-side &amp; server-side SDKs available to help in parsing &amp; construction</a:t>
            </a:r>
          </a:p>
          <a:p>
            <a:r>
              <a:rPr lang="en-US" dirty="0" smtClean="0"/>
              <a:t>JSON</a:t>
            </a:r>
          </a:p>
          <a:p>
            <a:pPr lvl="1"/>
            <a:r>
              <a:rPr lang="en-US" dirty="0" smtClean="0"/>
              <a:t>Mime type: </a:t>
            </a:r>
            <a:r>
              <a:rPr lang="en-US" b="1" dirty="0" smtClean="0"/>
              <a:t>application/</a:t>
            </a:r>
            <a:r>
              <a:rPr lang="en-US" b="1" dirty="0" err="1" smtClean="0"/>
              <a:t>json;odata</a:t>
            </a:r>
            <a:r>
              <a:rPr lang="en-US" b="1" dirty="0" smtClean="0"/>
              <a:t>=verbose</a:t>
            </a:r>
          </a:p>
          <a:p>
            <a:pPr lvl="1"/>
            <a:r>
              <a:rPr lang="en-US" dirty="0" smtClean="0"/>
              <a:t>OData 3.0 protocol supports the JSON verbose format</a:t>
            </a:r>
          </a:p>
          <a:p>
            <a:pPr lvl="1"/>
            <a:r>
              <a:rPr lang="en-US" dirty="0" smtClean="0"/>
              <a:t>OData 4.0 protocol supports JSON light &amp; minimal </a:t>
            </a:r>
            <a:r>
              <a:rPr lang="en-US" dirty="0" err="1" smtClean="0"/>
              <a:t>medata</a:t>
            </a:r>
            <a:endParaRPr lang="en-US" dirty="0" smtClean="0"/>
          </a:p>
          <a:p>
            <a:pPr lvl="1"/>
            <a:r>
              <a:rPr lang="en-US" dirty="0" smtClean="0"/>
              <a:t>Typically smaller payload response than XML</a:t>
            </a:r>
          </a:p>
          <a:p>
            <a:pPr lvl="1"/>
            <a:r>
              <a:rPr lang="en-US" dirty="0"/>
              <a:t>Can be used to submit or retrieve data</a:t>
            </a:r>
          </a:p>
          <a:p>
            <a:pPr lvl="1"/>
            <a:r>
              <a:rPr lang="en-US" dirty="0"/>
              <a:t>Client-side &amp; server-side SDKs available to help in parsing &amp; construction</a:t>
            </a:r>
          </a:p>
        </p:txBody>
      </p:sp>
    </p:spTree>
    <p:extLst>
      <p:ext uri="{BB962C8B-B14F-4D97-AF65-F5344CB8AC3E}">
        <p14:creationId xmlns:p14="http://schemas.microsoft.com/office/powerpoint/2010/main" val="24892174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Data Submitted / Requested</a:t>
            </a:r>
            <a:endParaRPr lang="en-US" dirty="0"/>
          </a:p>
        </p:txBody>
      </p:sp>
      <p:sp>
        <p:nvSpPr>
          <p:cNvPr id="3" name="Text Placeholder 2"/>
          <p:cNvSpPr>
            <a:spLocks noGrp="1"/>
          </p:cNvSpPr>
          <p:nvPr>
            <p:ph type="body" sz="quarter" idx="10"/>
          </p:nvPr>
        </p:nvSpPr>
        <p:spPr/>
        <p:txBody>
          <a:bodyPr/>
          <a:lstStyle/>
          <a:p>
            <a:r>
              <a:rPr lang="en-US" dirty="0" smtClean="0"/>
              <a:t>Specify data format sent to the service:</a:t>
            </a:r>
          </a:p>
          <a:p>
            <a:pPr lvl="1"/>
            <a:r>
              <a:rPr lang="en-US" dirty="0" smtClean="0"/>
              <a:t>Content-Type: application/</a:t>
            </a:r>
            <a:r>
              <a:rPr lang="en-US" dirty="0" err="1" smtClean="0"/>
              <a:t>atom+xml</a:t>
            </a:r>
            <a:endParaRPr lang="en-US" dirty="0" smtClean="0"/>
          </a:p>
          <a:p>
            <a:pPr lvl="1"/>
            <a:r>
              <a:rPr lang="en-US" dirty="0" smtClean="0"/>
              <a:t>Content-Type: application/</a:t>
            </a:r>
            <a:r>
              <a:rPr lang="en-US" dirty="0" err="1" smtClean="0"/>
              <a:t>json;odata</a:t>
            </a:r>
            <a:r>
              <a:rPr lang="en-US" dirty="0" smtClean="0"/>
              <a:t>=verbose</a:t>
            </a:r>
          </a:p>
          <a:p>
            <a:endParaRPr lang="en-US" dirty="0" smtClean="0"/>
          </a:p>
          <a:p>
            <a:r>
              <a:rPr lang="en-US" dirty="0" smtClean="0"/>
              <a:t>Specify data format returned when submitting requests:</a:t>
            </a:r>
          </a:p>
          <a:p>
            <a:pPr lvl="1"/>
            <a:r>
              <a:rPr lang="en-US" dirty="0" smtClean="0"/>
              <a:t>Accept: </a:t>
            </a:r>
            <a:r>
              <a:rPr lang="en-US" dirty="0"/>
              <a:t>application/</a:t>
            </a:r>
            <a:r>
              <a:rPr lang="en-US" dirty="0" err="1"/>
              <a:t>atom+xml</a:t>
            </a:r>
            <a:endParaRPr lang="en-US" dirty="0"/>
          </a:p>
          <a:p>
            <a:pPr lvl="1"/>
            <a:r>
              <a:rPr lang="en-US" dirty="0" smtClean="0"/>
              <a:t>Accept: </a:t>
            </a:r>
            <a:r>
              <a:rPr lang="en-US" dirty="0"/>
              <a:t>application/</a:t>
            </a:r>
            <a:r>
              <a:rPr lang="en-US" dirty="0" err="1"/>
              <a:t>json;odata</a:t>
            </a:r>
            <a:r>
              <a:rPr lang="en-US" dirty="0"/>
              <a:t>=verbose</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1666600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Querying Data from REST Services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04207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Querying Data from REST Services</a:t>
            </a:r>
            <a:endParaRPr lang="en-US" dirty="0"/>
          </a:p>
        </p:txBody>
      </p:sp>
      <p:sp>
        <p:nvSpPr>
          <p:cNvPr id="5" name="Text Placeholder 4"/>
          <p:cNvSpPr>
            <a:spLocks noGrp="1"/>
          </p:cNvSpPr>
          <p:nvPr>
            <p:ph type="body" sz="quarter" idx="10"/>
          </p:nvPr>
        </p:nvSpPr>
        <p:spPr/>
        <p:txBody>
          <a:bodyPr/>
          <a:lstStyle/>
          <a:p>
            <a:r>
              <a:rPr lang="en-US" dirty="0" smtClean="0"/>
              <a:t>Always include:</a:t>
            </a:r>
          </a:p>
          <a:p>
            <a:pPr lvl="1"/>
            <a:r>
              <a:rPr lang="en-US" dirty="0" smtClean="0"/>
              <a:t>HTTP GET</a:t>
            </a:r>
          </a:p>
          <a:p>
            <a:pPr lvl="1"/>
            <a:r>
              <a:rPr lang="en-US" dirty="0" smtClean="0"/>
              <a:t>Endpoint of the resource to return</a:t>
            </a:r>
          </a:p>
          <a:p>
            <a:pPr lvl="1"/>
            <a:r>
              <a:rPr lang="en-US" dirty="0" smtClean="0"/>
              <a:t>Headers for authentication &amp; data format requested</a:t>
            </a:r>
          </a:p>
          <a:p>
            <a:r>
              <a:rPr lang="en-US" dirty="0" smtClean="0"/>
              <a:t>Control the query using OData operators on the query string:</a:t>
            </a:r>
          </a:p>
          <a:p>
            <a:pPr lvl="1"/>
            <a:r>
              <a:rPr lang="en-US" b="1" dirty="0" smtClean="0"/>
              <a:t>$select: </a:t>
            </a:r>
            <a:r>
              <a:rPr lang="en-US" dirty="0" smtClean="0"/>
              <a:t>tell the service to only return specific fields</a:t>
            </a:r>
          </a:p>
          <a:p>
            <a:pPr lvl="1"/>
            <a:r>
              <a:rPr lang="en-US" b="1" dirty="0" smtClean="0"/>
              <a:t>$</a:t>
            </a:r>
            <a:r>
              <a:rPr lang="en-US" b="1" dirty="0" err="1" smtClean="0"/>
              <a:t>orderby</a:t>
            </a:r>
            <a:r>
              <a:rPr lang="en-US" b="1" dirty="0" smtClean="0"/>
              <a:t>:</a:t>
            </a:r>
            <a:r>
              <a:rPr lang="en-US" dirty="0" smtClean="0"/>
              <a:t> sort the returned data by a specific field</a:t>
            </a:r>
          </a:p>
          <a:p>
            <a:pPr lvl="1"/>
            <a:r>
              <a:rPr lang="en-US" b="1" dirty="0" smtClean="0"/>
              <a:t>$filter:</a:t>
            </a:r>
            <a:r>
              <a:rPr lang="en-US" dirty="0" smtClean="0"/>
              <a:t> use like a where clause</a:t>
            </a:r>
          </a:p>
          <a:p>
            <a:pPr lvl="2"/>
            <a:r>
              <a:rPr lang="en-US" b="1" dirty="0" smtClean="0"/>
              <a:t>$filter=</a:t>
            </a:r>
            <a:r>
              <a:rPr lang="en-US" b="1" dirty="0" err="1" smtClean="0"/>
              <a:t>CompanyName</a:t>
            </a:r>
            <a:r>
              <a:rPr lang="en-US" b="1" dirty="0" smtClean="0"/>
              <a:t> </a:t>
            </a:r>
            <a:r>
              <a:rPr lang="en-US" b="1" dirty="0" err="1" smtClean="0"/>
              <a:t>eq</a:t>
            </a:r>
            <a:r>
              <a:rPr lang="en-US" b="1" dirty="0" smtClean="0"/>
              <a:t> ‘Contoso’</a:t>
            </a:r>
          </a:p>
          <a:p>
            <a:pPr lvl="2"/>
            <a:r>
              <a:rPr lang="en-US" b="1" dirty="0" smtClean="0"/>
              <a:t>$filter=substring(CompanyName,1,2) </a:t>
            </a:r>
            <a:r>
              <a:rPr lang="en-US" b="1" dirty="0" err="1" smtClean="0"/>
              <a:t>eq</a:t>
            </a:r>
            <a:r>
              <a:rPr lang="en-US" b="1" dirty="0" smtClean="0"/>
              <a:t> ‘Co’</a:t>
            </a:r>
            <a:endParaRPr lang="en-US" b="1" dirty="0"/>
          </a:p>
        </p:txBody>
      </p:sp>
    </p:spTree>
    <p:extLst>
      <p:ext uri="{BB962C8B-B14F-4D97-AF65-F5344CB8AC3E}">
        <p14:creationId xmlns:p14="http://schemas.microsoft.com/office/powerpoint/2010/main" val="2260884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Querying Data from </a:t>
            </a:r>
            <a:r>
              <a:rPr lang="en-US" dirty="0" err="1" smtClean="0"/>
              <a:t>ReST</a:t>
            </a:r>
            <a:r>
              <a:rPr lang="en-US" dirty="0" smtClean="0"/>
              <a:t>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292379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Updating &amp; Deleting Data with </a:t>
            </a:r>
            <a:br>
              <a:rPr lang="en-US" dirty="0" smtClean="0"/>
            </a:br>
            <a:r>
              <a:rPr lang="en-US" dirty="0" smtClean="0"/>
              <a:t>REST Services</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474886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4238415543"/>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into SharePoint Lists with REST APIs</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9230198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 Security Digest</a:t>
            </a:r>
            <a:endParaRPr lang="en-US" dirty="0"/>
          </a:p>
        </p:txBody>
      </p:sp>
      <p:sp>
        <p:nvSpPr>
          <p:cNvPr id="5" name="Text Placeholder 4"/>
          <p:cNvSpPr>
            <a:spLocks noGrp="1"/>
          </p:cNvSpPr>
          <p:nvPr>
            <p:ph type="body" sz="quarter" idx="10"/>
          </p:nvPr>
        </p:nvSpPr>
        <p:spPr/>
        <p:txBody>
          <a:bodyPr/>
          <a:lstStyle/>
          <a:p>
            <a:r>
              <a:rPr lang="en-US" dirty="0" smtClean="0"/>
              <a:t>SharePoint includes protection from the replay attack</a:t>
            </a:r>
          </a:p>
          <a:p>
            <a:pPr lvl="1"/>
            <a:r>
              <a:rPr lang="en-US" dirty="0">
                <a:hlinkClick r:id="rId2"/>
              </a:rPr>
              <a:t>http://</a:t>
            </a:r>
            <a:r>
              <a:rPr lang="en-US" dirty="0" smtClean="0">
                <a:hlinkClick r:id="rId2"/>
              </a:rPr>
              <a:t>en.wikipedia.org/wiki/Replay_attack</a:t>
            </a:r>
            <a:endParaRPr lang="en-US" dirty="0" smtClean="0"/>
          </a:p>
          <a:p>
            <a:r>
              <a:rPr lang="en-US" dirty="0" smtClean="0"/>
              <a:t>Must include a security digest in all non-GET HTTP requests in the </a:t>
            </a:r>
            <a:r>
              <a:rPr lang="en-US" b="1" dirty="0" smtClean="0"/>
              <a:t>X-</a:t>
            </a:r>
            <a:r>
              <a:rPr lang="en-US" b="1" dirty="0" err="1" smtClean="0"/>
              <a:t>RequestDigest</a:t>
            </a:r>
            <a:r>
              <a:rPr lang="en-US" dirty="0" smtClean="0"/>
              <a:t> header</a:t>
            </a:r>
          </a:p>
          <a:p>
            <a:r>
              <a:rPr lang="en-US" dirty="0" smtClean="0"/>
              <a:t>Digest is good for 30 minutes before expiring</a:t>
            </a:r>
          </a:p>
          <a:p>
            <a:r>
              <a:rPr lang="en-US" dirty="0" smtClean="0"/>
              <a:t>Obtaining the digest</a:t>
            </a:r>
          </a:p>
          <a:p>
            <a:pPr lvl="1"/>
            <a:r>
              <a:rPr lang="en-US" dirty="0" smtClean="0"/>
              <a:t>Included in hidden form field </a:t>
            </a:r>
            <a:r>
              <a:rPr lang="en-US" b="1" dirty="0" smtClean="0"/>
              <a:t>__</a:t>
            </a:r>
            <a:r>
              <a:rPr lang="en-US" b="1" dirty="0" err="1" smtClean="0"/>
              <a:t>RequestDigest</a:t>
            </a:r>
            <a:r>
              <a:rPr lang="en-US" dirty="0" smtClean="0"/>
              <a:t> on all SharePoint pages</a:t>
            </a:r>
          </a:p>
          <a:p>
            <a:pPr lvl="1"/>
            <a:r>
              <a:rPr lang="en-US" dirty="0" smtClean="0"/>
              <a:t>Submit HTTP POST to </a:t>
            </a:r>
            <a:r>
              <a:rPr lang="en-US" dirty="0" smtClean="0">
                <a:hlinkClick r:id="rId3"/>
              </a:rPr>
              <a:t>http://[..]/_</a:t>
            </a:r>
            <a:r>
              <a:rPr lang="en-US" dirty="0" err="1" smtClean="0">
                <a:hlinkClick r:id="rId3"/>
              </a:rPr>
              <a:t>api</a:t>
            </a:r>
            <a:r>
              <a:rPr lang="en-US" dirty="0" smtClean="0">
                <a:hlinkClick r:id="rId3"/>
              </a:rPr>
              <a:t>/</a:t>
            </a:r>
            <a:r>
              <a:rPr lang="en-US" dirty="0" err="1" smtClean="0">
                <a:hlinkClick r:id="rId3"/>
              </a:rPr>
              <a:t>contextinfo</a:t>
            </a:r>
            <a:endParaRPr lang="en-US" dirty="0" smtClean="0"/>
          </a:p>
          <a:p>
            <a:pPr lvl="1"/>
            <a:endParaRPr lang="en-US" dirty="0" smtClean="0"/>
          </a:p>
        </p:txBody>
      </p:sp>
    </p:spTree>
    <p:extLst>
      <p:ext uri="{BB962C8B-B14F-4D97-AF65-F5344CB8AC3E}">
        <p14:creationId xmlns:p14="http://schemas.microsoft.com/office/powerpoint/2010/main" val="38160630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Data with REST Services</a:t>
            </a:r>
            <a:endParaRPr lang="en-US" dirty="0"/>
          </a:p>
        </p:txBody>
      </p:sp>
      <p:sp>
        <p:nvSpPr>
          <p:cNvPr id="3" name="Text Placeholder 2"/>
          <p:cNvSpPr>
            <a:spLocks noGrp="1"/>
          </p:cNvSpPr>
          <p:nvPr>
            <p:ph type="body" sz="quarter" idx="10"/>
          </p:nvPr>
        </p:nvSpPr>
        <p:spPr/>
        <p:txBody>
          <a:bodyPr/>
          <a:lstStyle/>
          <a:p>
            <a:r>
              <a:rPr lang="en-US" dirty="0" smtClean="0"/>
              <a:t>Submit HTTP request as a </a:t>
            </a:r>
            <a:r>
              <a:rPr lang="en-US" b="1" dirty="0" smtClean="0"/>
              <a:t>POST</a:t>
            </a:r>
          </a:p>
          <a:p>
            <a:r>
              <a:rPr lang="en-US" dirty="0" smtClean="0"/>
              <a:t>Endpoint of request is the </a:t>
            </a:r>
            <a:r>
              <a:rPr lang="en-US" dirty="0" err="1" smtClean="0"/>
              <a:t>EntitySet</a:t>
            </a:r>
            <a:r>
              <a:rPr lang="en-US" dirty="0" smtClean="0"/>
              <a:t> where it should be created</a:t>
            </a:r>
          </a:p>
          <a:p>
            <a:r>
              <a:rPr lang="en-US" dirty="0" smtClean="0"/>
              <a:t>Body of the request contains the data (XML / JSON) to be used in creating the entity</a:t>
            </a:r>
          </a:p>
          <a:p>
            <a:r>
              <a:rPr lang="en-US" dirty="0" smtClean="0"/>
              <a:t>Include additional headings</a:t>
            </a:r>
          </a:p>
          <a:p>
            <a:pPr lvl="1"/>
            <a:r>
              <a:rPr lang="en-US" b="1" dirty="0"/>
              <a:t>Content-Type</a:t>
            </a:r>
            <a:r>
              <a:rPr lang="en-US" dirty="0"/>
              <a:t>, </a:t>
            </a:r>
            <a:r>
              <a:rPr lang="en-US" b="1" dirty="0"/>
              <a:t>Content-Length</a:t>
            </a:r>
            <a:r>
              <a:rPr lang="en-US" dirty="0"/>
              <a:t> &amp; </a:t>
            </a:r>
            <a:r>
              <a:rPr lang="en-US" b="1" dirty="0"/>
              <a:t>X-</a:t>
            </a:r>
            <a:r>
              <a:rPr lang="en-US" b="1" dirty="0" err="1"/>
              <a:t>RequestDigest</a:t>
            </a:r>
            <a:endParaRPr lang="en-US" b="1" dirty="0"/>
          </a:p>
          <a:p>
            <a:r>
              <a:rPr lang="en-US" dirty="0" smtClean="0"/>
              <a:t>Service responds with resulting entity &amp; HTTP 201</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704691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Data with REST Services</a:t>
            </a:r>
            <a:endParaRPr lang="en-US" dirty="0"/>
          </a:p>
        </p:txBody>
      </p:sp>
      <p:sp>
        <p:nvSpPr>
          <p:cNvPr id="3" name="Text Placeholder 2"/>
          <p:cNvSpPr>
            <a:spLocks noGrp="1"/>
          </p:cNvSpPr>
          <p:nvPr>
            <p:ph type="body" sz="quarter" idx="10"/>
          </p:nvPr>
        </p:nvSpPr>
        <p:spPr/>
        <p:txBody>
          <a:bodyPr/>
          <a:lstStyle/>
          <a:p>
            <a:r>
              <a:rPr lang="en-US" dirty="0" smtClean="0"/>
              <a:t>Submit request one of two ways:</a:t>
            </a:r>
          </a:p>
          <a:p>
            <a:pPr lvl="1"/>
            <a:r>
              <a:rPr lang="en-US" b="1" dirty="0" smtClean="0"/>
              <a:t>HTTP PATCH</a:t>
            </a:r>
            <a:r>
              <a:rPr lang="en-US" dirty="0" smtClean="0"/>
              <a:t> or </a:t>
            </a:r>
            <a:r>
              <a:rPr lang="en-US" b="1" dirty="0" smtClean="0"/>
              <a:t>HTTP POST </a:t>
            </a:r>
            <a:r>
              <a:rPr lang="en-US" dirty="0" smtClean="0"/>
              <a:t>with header </a:t>
            </a:r>
            <a:r>
              <a:rPr lang="en-US" b="1" dirty="0" smtClean="0"/>
              <a:t>X-Http-Method=Merge </a:t>
            </a:r>
            <a:r>
              <a:rPr lang="en-US" dirty="0" smtClean="0"/>
              <a:t>if PATCH not supported by a client</a:t>
            </a:r>
          </a:p>
          <a:p>
            <a:r>
              <a:rPr lang="en-US" dirty="0" smtClean="0"/>
              <a:t>Endpoint of request is the Entity to be updated</a:t>
            </a:r>
          </a:p>
          <a:p>
            <a:r>
              <a:rPr lang="en-US" dirty="0"/>
              <a:t>Body of the request contains the data (XML / JSON) to be used in creating the entity</a:t>
            </a:r>
          </a:p>
          <a:p>
            <a:r>
              <a:rPr lang="en-US" dirty="0"/>
              <a:t>Include additional headings</a:t>
            </a:r>
          </a:p>
          <a:p>
            <a:pPr lvl="1"/>
            <a:r>
              <a:rPr lang="en-US" b="1" dirty="0" smtClean="0"/>
              <a:t>Content-Type</a:t>
            </a:r>
            <a:r>
              <a:rPr lang="en-US" dirty="0" smtClean="0"/>
              <a:t>, </a:t>
            </a:r>
            <a:r>
              <a:rPr lang="en-US" b="1" dirty="0" smtClean="0"/>
              <a:t>Content-Length</a:t>
            </a:r>
            <a:r>
              <a:rPr lang="en-US" dirty="0" smtClean="0"/>
              <a:t> &amp; </a:t>
            </a:r>
            <a:r>
              <a:rPr lang="en-US" b="1" dirty="0" smtClean="0"/>
              <a:t>X-</a:t>
            </a:r>
            <a:r>
              <a:rPr lang="en-US" b="1" dirty="0" err="1" smtClean="0"/>
              <a:t>RequestDigest</a:t>
            </a:r>
            <a:endParaRPr lang="en-US" b="1" dirty="0"/>
          </a:p>
          <a:p>
            <a:r>
              <a:rPr lang="en-US" dirty="0"/>
              <a:t>Service responds </a:t>
            </a:r>
            <a:r>
              <a:rPr lang="en-US" dirty="0" smtClean="0"/>
              <a:t>with HTTP 200 on success</a:t>
            </a: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42567331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Data &amp; Versioning</a:t>
            </a:r>
            <a:endParaRPr lang="en-US" dirty="0"/>
          </a:p>
        </p:txBody>
      </p:sp>
      <p:sp>
        <p:nvSpPr>
          <p:cNvPr id="3" name="Text Placeholder 2"/>
          <p:cNvSpPr>
            <a:spLocks noGrp="1"/>
          </p:cNvSpPr>
          <p:nvPr>
            <p:ph type="body" sz="quarter" idx="10"/>
          </p:nvPr>
        </p:nvSpPr>
        <p:spPr/>
        <p:txBody>
          <a:bodyPr/>
          <a:lstStyle/>
          <a:p>
            <a:r>
              <a:rPr lang="en-US" dirty="0" smtClean="0"/>
              <a:t>Should always include a header </a:t>
            </a:r>
            <a:r>
              <a:rPr lang="en-US" b="1" dirty="0" smtClean="0"/>
              <a:t>If-Match=[#]</a:t>
            </a:r>
          </a:p>
          <a:p>
            <a:r>
              <a:rPr lang="en-US" dirty="0" smtClean="0"/>
              <a:t>Tells the server “update the entity if it is version #”</a:t>
            </a:r>
          </a:p>
          <a:p>
            <a:r>
              <a:rPr lang="en-US" dirty="0" smtClean="0"/>
              <a:t>If not, you are updating an old version</a:t>
            </a:r>
          </a:p>
          <a:p>
            <a:pPr lvl="1"/>
            <a:r>
              <a:rPr lang="en-US" dirty="0" smtClean="0"/>
              <a:t>Service response with HTTP 419 – Precondition Failed</a:t>
            </a:r>
          </a:p>
          <a:p>
            <a:r>
              <a:rPr lang="en-US" dirty="0" smtClean="0"/>
              <a:t>All OData responses include an </a:t>
            </a:r>
            <a:r>
              <a:rPr lang="en-US" b="1" dirty="0" err="1" smtClean="0"/>
              <a:t>Etag</a:t>
            </a:r>
            <a:r>
              <a:rPr lang="en-US" dirty="0" smtClean="0"/>
              <a:t>, the version number of the Entity on the server</a:t>
            </a:r>
          </a:p>
          <a:p>
            <a:r>
              <a:rPr lang="en-US" dirty="0" smtClean="0"/>
              <a:t>Applies to update &amp; delete operations</a:t>
            </a:r>
          </a:p>
          <a:p>
            <a:r>
              <a:rPr lang="en-US" dirty="0" smtClean="0"/>
              <a:t>Can pass * to say </a:t>
            </a:r>
            <a:r>
              <a:rPr lang="en-US" i="1" dirty="0" smtClean="0"/>
              <a:t>“match any version”</a:t>
            </a:r>
          </a:p>
          <a:p>
            <a:pPr lvl="1"/>
            <a:r>
              <a:rPr lang="en-US" dirty="0" smtClean="0"/>
              <a:t>Should only ever use this in delete operations; never in updates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25917557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Data with REST Services</a:t>
            </a:r>
            <a:endParaRPr lang="en-US" dirty="0"/>
          </a:p>
        </p:txBody>
      </p:sp>
      <p:sp>
        <p:nvSpPr>
          <p:cNvPr id="3" name="Text Placeholder 2"/>
          <p:cNvSpPr>
            <a:spLocks noGrp="1"/>
          </p:cNvSpPr>
          <p:nvPr>
            <p:ph type="body" sz="quarter" idx="10"/>
          </p:nvPr>
        </p:nvSpPr>
        <p:spPr/>
        <p:txBody>
          <a:bodyPr/>
          <a:lstStyle/>
          <a:p>
            <a:r>
              <a:rPr lang="en-US" dirty="0" smtClean="0"/>
              <a:t>Submit HTTP Request as DELETE</a:t>
            </a:r>
          </a:p>
          <a:p>
            <a:r>
              <a:rPr lang="en-US" dirty="0" smtClean="0"/>
              <a:t>Endpoint of request is the Entity to be deleted</a:t>
            </a:r>
          </a:p>
          <a:p>
            <a:r>
              <a:rPr lang="en-US" dirty="0" smtClean="0"/>
              <a:t>Include additional heading </a:t>
            </a:r>
            <a:r>
              <a:rPr lang="en-US" b="1" dirty="0" smtClean="0"/>
              <a:t>X-</a:t>
            </a:r>
            <a:r>
              <a:rPr lang="en-US" b="1" dirty="0" err="1" smtClean="0"/>
              <a:t>RequestDigest</a:t>
            </a:r>
            <a:endParaRPr lang="en-US" b="1" dirty="0" smtClean="0"/>
          </a:p>
          <a:p>
            <a:pPr lvl="1"/>
            <a:r>
              <a:rPr lang="en-US" b="1" dirty="0" smtClean="0"/>
              <a:t>Content-Type </a:t>
            </a:r>
            <a:r>
              <a:rPr lang="en-US" dirty="0" smtClean="0"/>
              <a:t>&amp; </a:t>
            </a:r>
            <a:r>
              <a:rPr lang="en-US" b="1" dirty="0" smtClean="0"/>
              <a:t>Content-Length </a:t>
            </a:r>
            <a:r>
              <a:rPr lang="en-US" dirty="0" smtClean="0"/>
              <a:t>not necessary</a:t>
            </a:r>
          </a:p>
          <a:p>
            <a:r>
              <a:rPr lang="en-US" dirty="0" smtClean="0"/>
              <a:t>Service responds with HTTP 200 on success</a:t>
            </a:r>
            <a:endParaRPr lang="en-US" dirty="0"/>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16089766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Updating &amp; Deleting Data With </a:t>
            </a:r>
            <a:r>
              <a:rPr lang="en-US" dirty="0" err="1" smtClean="0"/>
              <a:t>ReST</a:t>
            </a:r>
            <a:r>
              <a:rPr lang="en-US" dirty="0" smtClean="0"/>
              <a:t>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85238443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API Resources</a:t>
            </a:r>
            <a:endParaRPr lang="en-US" dirty="0"/>
          </a:p>
        </p:txBody>
      </p:sp>
      <p:sp>
        <p:nvSpPr>
          <p:cNvPr id="5" name="Text Placeholder 4"/>
          <p:cNvSpPr>
            <a:spLocks noGrp="1"/>
          </p:cNvSpPr>
          <p:nvPr>
            <p:ph type="body" sz="quarter" idx="10"/>
          </p:nvPr>
        </p:nvSpPr>
        <p:spPr/>
        <p:txBody>
          <a:bodyPr/>
          <a:lstStyle/>
          <a:p>
            <a:r>
              <a:rPr lang="en-US" dirty="0" smtClean="0"/>
              <a:t>SharePoint REST API Reference &amp; Samples</a:t>
            </a:r>
          </a:p>
          <a:p>
            <a:pPr lvl="1"/>
            <a:r>
              <a:rPr lang="en-US" dirty="0">
                <a:hlinkClick r:id="rId2"/>
              </a:rPr>
              <a:t>http://msdn.microsoft.com/en-us/library/office/jj860569(v=office.15).</a:t>
            </a:r>
            <a:r>
              <a:rPr lang="en-US" dirty="0" smtClean="0">
                <a:hlinkClick r:id="rId2"/>
              </a:rPr>
              <a:t>aspx</a:t>
            </a:r>
            <a:endParaRPr lang="en-US" dirty="0" smtClean="0"/>
          </a:p>
          <a:p>
            <a:endParaRPr lang="en-US" dirty="0" smtClean="0"/>
          </a:p>
          <a:p>
            <a:r>
              <a:rPr lang="en-US" dirty="0" smtClean="0"/>
              <a:t>OData</a:t>
            </a:r>
          </a:p>
          <a:p>
            <a:pPr lvl="1"/>
            <a:r>
              <a:rPr lang="en-US" dirty="0" smtClean="0">
                <a:hlinkClick r:id="rId3"/>
              </a:rPr>
              <a:t>http</a:t>
            </a:r>
            <a:r>
              <a:rPr lang="en-US" dirty="0">
                <a:hlinkClick r:id="rId3"/>
              </a:rPr>
              <a:t>://</a:t>
            </a:r>
            <a:r>
              <a:rPr lang="en-US" dirty="0" smtClean="0">
                <a:hlinkClick r:id="rId3"/>
              </a:rPr>
              <a:t>www.odata.org</a:t>
            </a:r>
            <a:endParaRPr lang="en-US" dirty="0" smtClean="0"/>
          </a:p>
          <a:p>
            <a:pPr lvl="1"/>
            <a:r>
              <a:rPr lang="en-US" dirty="0">
                <a:hlinkClick r:id="rId4"/>
              </a:rPr>
              <a:t>http://</a:t>
            </a:r>
            <a:r>
              <a:rPr lang="en-US" dirty="0" smtClean="0">
                <a:hlinkClick r:id="rId4"/>
              </a:rPr>
              <a:t>www.odata.org/documentation/odata-version-3-0/url-conventions</a:t>
            </a:r>
            <a:r>
              <a:rPr lang="en-US" dirty="0" smtClean="0"/>
              <a:t> </a:t>
            </a:r>
            <a:endParaRPr lang="en-US" dirty="0"/>
          </a:p>
        </p:txBody>
      </p:sp>
    </p:spTree>
    <p:extLst>
      <p:ext uri="{BB962C8B-B14F-4D97-AF65-F5344CB8AC3E}">
        <p14:creationId xmlns:p14="http://schemas.microsoft.com/office/powerpoint/2010/main" val="35639230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4663" y="1196847"/>
            <a:ext cx="7784432" cy="4861210"/>
          </a:xfrm>
          <a:prstGeom prst="rect">
            <a:avLst/>
          </a:prstGeom>
        </p:spPr>
      </p:pic>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a:t>Deep Dive into SharePoint Lists </a:t>
            </a:r>
            <a:r>
              <a:rPr lang="en-US" sz="5293" dirty="0" smtClean="0"/>
              <a:t/>
            </a:r>
            <a:br>
              <a:rPr lang="en-US" sz="5293" dirty="0" smtClean="0"/>
            </a:br>
            <a:r>
              <a:rPr lang="en-US" sz="5293" dirty="0" smtClean="0"/>
              <a:t>with </a:t>
            </a:r>
            <a:r>
              <a:rPr lang="en-US" sz="5293" dirty="0"/>
              <a:t>REST APIs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732" y="1418520"/>
            <a:ext cx="6081720" cy="4010409"/>
          </a:xfrm>
          <a:prstGeom prst="rect">
            <a:avLst/>
          </a:prstGeom>
        </p:spPr>
      </p:pic>
    </p:spTree>
    <p:extLst>
      <p:ext uri="{BB962C8B-B14F-4D97-AF65-F5344CB8AC3E}">
        <p14:creationId xmlns:p14="http://schemas.microsoft.com/office/powerpoint/2010/main" val="416885310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9014" y="983185"/>
            <a:ext cx="5948700" cy="5139543"/>
          </a:xfrm>
          <a:prstGeom prst="rect">
            <a:avLst/>
          </a:prstGeom>
        </p:spPr>
      </p:pic>
      <p:sp>
        <p:nvSpPr>
          <p:cNvPr id="4" name="TextBox 3"/>
          <p:cNvSpPr txBox="1"/>
          <p:nvPr/>
        </p:nvSpPr>
        <p:spPr>
          <a:xfrm>
            <a:off x="395293" y="1083967"/>
            <a:ext cx="6198657" cy="5774033"/>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30+ 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Open source coming soon!</a:t>
            </a:r>
          </a:p>
        </p:txBody>
      </p:sp>
      <p:sp>
        <p:nvSpPr>
          <p:cNvPr id="2" name="Title 1"/>
          <p:cNvSpPr>
            <a:spLocks noGrp="1"/>
          </p:cNvSpPr>
          <p:nvPr>
            <p:ph type="title"/>
          </p:nvPr>
        </p:nvSpPr>
        <p:spPr/>
        <p:txBody>
          <a:bodyPr/>
          <a:lstStyle/>
          <a:p>
            <a:r>
              <a:rPr lang="en-US" dirty="0" smtClean="0"/>
              <a:t>Patterns &amp; Practices</a:t>
            </a:r>
            <a:endParaRPr lang="en-US" dirty="0"/>
          </a:p>
        </p:txBody>
      </p:sp>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1" dirty="0" smtClean="0"/>
                        <a:t>Module 1: Developing Advanced Workflow Scenarios in Office 365</a:t>
                      </a:r>
                      <a:endParaRPr lang="en-US" sz="1800" b="1"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89442929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Understanding REST &amp; </a:t>
            </a:r>
            <a:r>
              <a:rPr lang="en-US" dirty="0" smtClean="0">
                <a:gradFill>
                  <a:gsLst>
                    <a:gs pos="100000">
                      <a:schemeClr val="bg2"/>
                    </a:gs>
                    <a:gs pos="0">
                      <a:schemeClr val="bg2"/>
                    </a:gs>
                  </a:gsLst>
                  <a:lin ang="5400000" scaled="0"/>
                </a:gradFill>
              </a:rPr>
              <a:t>OData</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REST Supported Data Types</a:t>
            </a:r>
          </a:p>
          <a:p>
            <a:pPr>
              <a:spcBef>
                <a:spcPts val="2399"/>
              </a:spcBef>
            </a:pPr>
            <a:r>
              <a:rPr lang="en-US" dirty="0">
                <a:gradFill>
                  <a:gsLst>
                    <a:gs pos="100000">
                      <a:schemeClr val="bg2"/>
                    </a:gs>
                    <a:gs pos="0">
                      <a:schemeClr val="bg2"/>
                    </a:gs>
                  </a:gsLst>
                  <a:lin ang="5400000" scaled="0"/>
                </a:gradFill>
              </a:rPr>
              <a:t>Querying Data</a:t>
            </a:r>
          </a:p>
          <a:p>
            <a:pPr>
              <a:spcBef>
                <a:spcPts val="2399"/>
              </a:spcBef>
            </a:pPr>
            <a:r>
              <a:rPr lang="en-US" dirty="0">
                <a:gradFill>
                  <a:gsLst>
                    <a:gs pos="100000">
                      <a:schemeClr val="bg2"/>
                    </a:gs>
                    <a:gs pos="0">
                      <a:schemeClr val="bg2"/>
                    </a:gs>
                  </a:gsLst>
                  <a:lin ang="5400000" scaled="0"/>
                </a:gradFill>
              </a:rPr>
              <a:t>Form / Security Digest</a:t>
            </a:r>
          </a:p>
          <a:p>
            <a:pPr>
              <a:spcBef>
                <a:spcPts val="2399"/>
              </a:spcBef>
            </a:pPr>
            <a:r>
              <a:rPr lang="en-US" dirty="0">
                <a:gradFill>
                  <a:gsLst>
                    <a:gs pos="100000">
                      <a:schemeClr val="bg2"/>
                    </a:gs>
                    <a:gs pos="0">
                      <a:schemeClr val="bg2"/>
                    </a:gs>
                  </a:gsLst>
                  <a:lin ang="5400000" scaled="0"/>
                </a:gradFill>
              </a:rPr>
              <a:t>Creating Data</a:t>
            </a:r>
          </a:p>
          <a:p>
            <a:pPr>
              <a:spcBef>
                <a:spcPts val="2399"/>
              </a:spcBef>
            </a:pPr>
            <a:r>
              <a:rPr lang="en-US" dirty="0">
                <a:gradFill>
                  <a:gsLst>
                    <a:gs pos="100000">
                      <a:schemeClr val="bg2"/>
                    </a:gs>
                    <a:gs pos="0">
                      <a:schemeClr val="bg2"/>
                    </a:gs>
                  </a:gsLst>
                  <a:lin ang="5400000" scaled="0"/>
                </a:gradFill>
              </a:rPr>
              <a:t>Updating &amp; Deleting Data</a:t>
            </a: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1502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39307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2921473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smtClean="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Understanding REST &amp; OData</a:t>
            </a:r>
          </a:p>
          <a:p>
            <a:pPr>
              <a:spcBef>
                <a:spcPts val="2399"/>
              </a:spcBef>
            </a:pPr>
            <a:r>
              <a:rPr lang="en-US" dirty="0" smtClean="0">
                <a:gradFill>
                  <a:gsLst>
                    <a:gs pos="100000">
                      <a:schemeClr val="bg2"/>
                    </a:gs>
                    <a:gs pos="0">
                      <a:schemeClr val="bg2"/>
                    </a:gs>
                  </a:gsLst>
                  <a:lin ang="5400000" scaled="0"/>
                </a:gradFill>
              </a:rPr>
              <a:t>REST Supported Data Types</a:t>
            </a:r>
          </a:p>
          <a:p>
            <a:pPr>
              <a:spcBef>
                <a:spcPts val="2399"/>
              </a:spcBef>
            </a:pPr>
            <a:r>
              <a:rPr lang="en-US" dirty="0" smtClean="0">
                <a:gradFill>
                  <a:gsLst>
                    <a:gs pos="100000">
                      <a:schemeClr val="bg2"/>
                    </a:gs>
                    <a:gs pos="0">
                      <a:schemeClr val="bg2"/>
                    </a:gs>
                  </a:gsLst>
                  <a:lin ang="5400000" scaled="0"/>
                </a:gradFill>
              </a:rPr>
              <a:t>Querying Data</a:t>
            </a:r>
          </a:p>
          <a:p>
            <a:pPr>
              <a:spcBef>
                <a:spcPts val="2399"/>
              </a:spcBef>
            </a:pPr>
            <a:r>
              <a:rPr lang="en-US" dirty="0" smtClean="0">
                <a:gradFill>
                  <a:gsLst>
                    <a:gs pos="100000">
                      <a:schemeClr val="bg2"/>
                    </a:gs>
                    <a:gs pos="0">
                      <a:schemeClr val="bg2"/>
                    </a:gs>
                  </a:gsLst>
                  <a:lin ang="5400000" scaled="0"/>
                </a:gradFill>
              </a:rPr>
              <a:t>Form / Security Digest</a:t>
            </a:r>
          </a:p>
          <a:p>
            <a:pPr>
              <a:spcBef>
                <a:spcPts val="2399"/>
              </a:spcBef>
            </a:pPr>
            <a:r>
              <a:rPr lang="en-US" dirty="0" smtClean="0">
                <a:gradFill>
                  <a:gsLst>
                    <a:gs pos="100000">
                      <a:schemeClr val="bg2"/>
                    </a:gs>
                    <a:gs pos="0">
                      <a:schemeClr val="bg2"/>
                    </a:gs>
                  </a:gsLst>
                  <a:lin ang="5400000" scaled="0"/>
                </a:gradFill>
              </a:rPr>
              <a:t>Creating Data</a:t>
            </a:r>
          </a:p>
          <a:p>
            <a:pPr>
              <a:spcBef>
                <a:spcPts val="2399"/>
              </a:spcBef>
            </a:pPr>
            <a:r>
              <a:rPr lang="en-US" dirty="0" smtClean="0">
                <a:gradFill>
                  <a:gsLst>
                    <a:gs pos="100000">
                      <a:schemeClr val="bg2"/>
                    </a:gs>
                    <a:gs pos="0">
                      <a:schemeClr val="bg2"/>
                    </a:gs>
                  </a:gsLst>
                  <a:lin ang="5400000" scaled="0"/>
                </a:gradFill>
              </a:rPr>
              <a:t>Updating &amp; Deleting Data</a:t>
            </a:r>
          </a:p>
          <a:p>
            <a:pPr>
              <a:spcBef>
                <a:spcPts val="2399"/>
              </a:spcBef>
            </a:pPr>
            <a:r>
              <a:rPr lang="en-US" dirty="0" smtClean="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3730688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r>
                <a:rPr lang="en-US" sz="1999" kern="0" dirty="0" smtClean="0">
                  <a:solidFill>
                    <a:prstClr val="black">
                      <a:lumMod val="65000"/>
                      <a:lumOff val="35000"/>
                    </a:prstClr>
                  </a:solidFill>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algn="ctr" defTabSz="914126">
                    <a:defRPr/>
                  </a:pPr>
                  <a:endParaRPr lang="en-US" sz="1799" kern="0" smtClean="0">
                    <a:solidFill>
                      <a:prstClr val="black"/>
                    </a:solidFill>
                    <a:latin typeface="Segoe UI Light" panose="020B0502040204020203" pitchFamily="34" charset="0"/>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CSS</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png</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defTabSz="914126">
                    <a:defRPr/>
                  </a:pPr>
                  <a:r>
                    <a:rPr lang="fi-FI" sz="1100" kern="0" spc="-70" dirty="0" err="1" smtClean="0">
                      <a:solidFill>
                        <a:prstClr val="white"/>
                      </a:solidFill>
                      <a:effectLst>
                        <a:outerShdw blurRad="50800" dist="38100" dir="2700000" algn="tl" rotWithShape="0">
                          <a:srgbClr val="44546A">
                            <a:alpha val="40000"/>
                          </a:srgbClr>
                        </a:outerShdw>
                      </a:effectLst>
                      <a:latin typeface="Calibri" panose="020F0502020204030204"/>
                    </a:rPr>
                    <a:t>aspx</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defTabSz="914126">
                    <a:defRPr/>
                  </a:pPr>
                  <a:r>
                    <a:rPr lang="fi-FI" sz="900" kern="0" spc="-70" dirty="0" err="1" smtClean="0">
                      <a:solidFill>
                        <a:prstClr val="white"/>
                      </a:solidFill>
                      <a:effectLst>
                        <a:outerShdw blurRad="50800" dist="38100" dir="2700000" algn="tl" rotWithShape="0">
                          <a:srgbClr val="44546A">
                            <a:alpha val="40000"/>
                          </a:srgbClr>
                        </a:outerShdw>
                      </a:effectLst>
                      <a:latin typeface="Calibri" panose="020F0502020204030204"/>
                    </a:rPr>
                    <a:t>master</a:t>
                  </a:r>
                  <a:endParaRPr lang="en-US" sz="9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algn="r" defTabSz="914126">
                    <a:defRPr/>
                  </a:pPr>
                  <a:r>
                    <a:rPr lang="fi-FI" sz="1400" kern="0" spc="-70" dirty="0" err="1" smtClean="0">
                      <a:solidFill>
                        <a:prstClr val="white"/>
                      </a:solidFill>
                      <a:effectLst>
                        <a:outerShdw blurRad="50800" dist="38100" dir="2700000" algn="tl" rotWithShape="0">
                          <a:srgbClr val="44546A">
                            <a:alpha val="40000"/>
                          </a:srgbClr>
                        </a:outerShdw>
                      </a:effectLst>
                      <a:latin typeface="Calibri" panose="020F0502020204030204"/>
                    </a:rPr>
                    <a:t>js</a:t>
                  </a:r>
                  <a:endParaRPr lang="en-US" sz="14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endParaRPr lang="en-US" sz="1999" kern="0" smtClean="0">
                  <a:solidFill>
                    <a:prstClr val="black">
                      <a:lumMod val="65000"/>
                      <a:lumOff val="35000"/>
                    </a:prstClr>
                  </a:solidFill>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algn="ctr" defTabSz="914126">
                    <a:defRPr/>
                  </a:pPr>
                  <a:r>
                    <a:rPr lang="en-US" sz="1799" kern="0" spc="-70" dirty="0" smtClean="0">
                      <a:solidFill>
                        <a:prstClr val="white">
                          <a:lumMod val="50000"/>
                        </a:prstClr>
                      </a:solidFill>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algn="ctr" defTabSz="914126">
                  <a:defRPr/>
                </a:pPr>
                <a:endParaRPr lang="en-US" sz="1799" kern="0" smtClean="0">
                  <a:solidFill>
                    <a:prstClr val="black"/>
                  </a:solidFill>
                  <a:latin typeface="Calibri" panose="020F0502020204030204"/>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Managed</a:t>
                    </a:r>
                  </a:p>
                  <a:p>
                    <a:pPr algn="ctr" defTabSz="914126">
                      <a:defRPr/>
                    </a:pPr>
                    <a:r>
                      <a:rPr lang="en-US" sz="1799" kern="0" spc="-70" dirty="0" smtClean="0">
                        <a:solidFill>
                          <a:prstClr val="black">
                            <a:lumMod val="65000"/>
                            <a:lumOff val="35000"/>
                          </a:prstClr>
                        </a:solidFill>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Search</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Workflow</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defTabSz="914126">
                  <a:defRPr/>
                </a:pPr>
                <a:r>
                  <a:rPr lang="en-US" sz="1799" kern="0" dirty="0" smtClean="0">
                    <a:solidFill>
                      <a:prstClr val="black">
                        <a:lumMod val="50000"/>
                        <a:lumOff val="50000"/>
                      </a:prstClr>
                    </a:solidFill>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r>
                  <a:rPr lang="en-US" sz="1600" kern="0" dirty="0" smtClean="0">
                    <a:solidFill>
                      <a:prstClr val="black">
                        <a:lumMod val="50000"/>
                        <a:lumOff val="50000"/>
                      </a:prstClr>
                    </a:solidFill>
                    <a:latin typeface="Calibri" panose="020F0502020204030204"/>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defTabSz="914126">
                  <a:defRPr/>
                </a:pPr>
                <a:r>
                  <a:rPr lang="en-US" sz="1799" kern="0" dirty="0" smtClean="0">
                    <a:solidFill>
                      <a:prstClr val="black">
                        <a:lumMod val="65000"/>
                        <a:lumOff val="35000"/>
                      </a:prstClr>
                    </a:solidFill>
                    <a:latin typeface="Calibri" panose="020F0502020204030204"/>
                    <a:ea typeface="Segoe UI" pitchFamily="34" charset="0"/>
                    <a:cs typeface="Segoe UI" pitchFamily="34" charset="0"/>
                  </a:rPr>
                  <a:t>SharePoint</a:t>
                </a:r>
                <a:endParaRPr lang="en-US" sz="1799" kern="0" dirty="0" smtClean="0">
                  <a:solidFill>
                    <a:prstClr val="black"/>
                  </a:solidFill>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31630986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smtClean="0"/>
              <a:t>What – REST API</a:t>
            </a:r>
            <a:endParaRPr lang="en-US" dirty="0"/>
          </a:p>
        </p:txBody>
      </p:sp>
      <p:sp>
        <p:nvSpPr>
          <p:cNvPr id="10" name="Content Placeholder 9"/>
          <p:cNvSpPr>
            <a:spLocks noGrp="1"/>
          </p:cNvSpPr>
          <p:nvPr>
            <p:ph sz="quarter" idx="4"/>
          </p:nvPr>
        </p:nvSpPr>
        <p:spPr/>
        <p:txBody>
          <a:bodyPr/>
          <a:lstStyle/>
          <a:p>
            <a:r>
              <a:rPr lang="en-US" dirty="0" smtClean="0"/>
              <a:t>Introduced for lists in SharePoint 2010</a:t>
            </a:r>
          </a:p>
          <a:p>
            <a:r>
              <a:rPr lang="en-US" dirty="0" smtClean="0"/>
              <a:t>Revamped &amp; Improved in SharePoint 2013</a:t>
            </a:r>
          </a:p>
          <a:p>
            <a:r>
              <a:rPr lang="en-US" dirty="0" smtClean="0"/>
              <a:t>One of two endpoints available to developers</a:t>
            </a:r>
          </a:p>
          <a:p>
            <a:r>
              <a:rPr lang="en-US" dirty="0" smtClean="0"/>
              <a:t>Can be called from client / server side solutions</a:t>
            </a:r>
          </a:p>
          <a:p>
            <a:r>
              <a:rPr lang="en-US" dirty="0" smtClean="0"/>
              <a:t>Enables low-level interaction with SharePoint services</a:t>
            </a:r>
          </a:p>
          <a:p>
            <a:r>
              <a:rPr lang="en-US" dirty="0" smtClean="0"/>
              <a:t>Includes most of the things CSOM covers</a:t>
            </a:r>
          </a:p>
          <a:p>
            <a:r>
              <a:rPr lang="en-US" dirty="0" smtClean="0"/>
              <a:t>Founded on the OData v3.0 protocol specification</a:t>
            </a:r>
            <a:endParaRPr lang="en-US" dirty="0" smtClean="0"/>
          </a:p>
        </p:txBody>
      </p:sp>
    </p:spTree>
    <p:extLst>
      <p:ext uri="{BB962C8B-B14F-4D97-AF65-F5344CB8AC3E}">
        <p14:creationId xmlns:p14="http://schemas.microsoft.com/office/powerpoint/2010/main" val="41934020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Why </a:t>
            </a:r>
            <a:r>
              <a:rPr lang="en-US" dirty="0" smtClean="0"/>
              <a:t>– REST API</a:t>
            </a:r>
            <a:endParaRPr lang="en-US" dirty="0"/>
          </a:p>
        </p:txBody>
      </p:sp>
      <p:sp>
        <p:nvSpPr>
          <p:cNvPr id="10" name="Content Placeholder 9"/>
          <p:cNvSpPr>
            <a:spLocks noGrp="1"/>
          </p:cNvSpPr>
          <p:nvPr>
            <p:ph sz="quarter" idx="4"/>
          </p:nvPr>
        </p:nvSpPr>
        <p:spPr/>
        <p:txBody>
          <a:bodyPr/>
          <a:lstStyle/>
          <a:p>
            <a:r>
              <a:rPr lang="en-US" dirty="0" smtClean="0"/>
              <a:t>Why two options for remote endpoints (CSOM &amp; REST)?</a:t>
            </a:r>
          </a:p>
          <a:p>
            <a:r>
              <a:rPr lang="en-US" dirty="0" smtClean="0"/>
              <a:t>Not all CSOM implementations have SDKs for the CSOM (mobile &amp; server side platforms)</a:t>
            </a:r>
          </a:p>
          <a:p>
            <a:r>
              <a:rPr lang="en-US" dirty="0" smtClean="0"/>
              <a:t>CSOM requires knowledge of SharePoint-specific concepts </a:t>
            </a:r>
          </a:p>
          <a:p>
            <a:r>
              <a:rPr lang="en-US" dirty="0" smtClean="0"/>
              <a:t>REST is a web standard many web developers understand &amp; are familiar with</a:t>
            </a:r>
          </a:p>
          <a:p>
            <a:r>
              <a:rPr lang="en-US" dirty="0" smtClean="0"/>
              <a:t>SharePoint’s REST API is founded on OData for predictable endpoints &amp; usages</a:t>
            </a:r>
          </a:p>
        </p:txBody>
      </p:sp>
    </p:spTree>
    <p:extLst>
      <p:ext uri="{BB962C8B-B14F-4D97-AF65-F5344CB8AC3E}">
        <p14:creationId xmlns:p14="http://schemas.microsoft.com/office/powerpoint/2010/main" val="162303861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2483</Words>
  <Application>Microsoft Office PowerPoint</Application>
  <PresentationFormat>Custom</PresentationFormat>
  <Paragraphs>353</Paragraphs>
  <Slides>37</Slides>
  <Notes>11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37</vt:i4>
      </vt:variant>
    </vt:vector>
  </HeadingPairs>
  <TitlesOfParts>
    <vt:vector size="49"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Course Agenda</vt:lpstr>
      <vt:lpstr>Deep Dive into SharePoint Lists  with REST APIs</vt:lpstr>
      <vt:lpstr>Agenda</vt:lpstr>
      <vt:lpstr>Overview</vt:lpstr>
      <vt:lpstr>Vision</vt:lpstr>
      <vt:lpstr>SharePoint App Building Blocks</vt:lpstr>
      <vt:lpstr>PowerPoint Presentation</vt:lpstr>
      <vt:lpstr>PowerPoint Presentation</vt:lpstr>
      <vt:lpstr>Overview of the REST API</vt:lpstr>
      <vt:lpstr>REST API &amp; OData</vt:lpstr>
      <vt:lpstr>OData in SharePoint</vt:lpstr>
      <vt:lpstr>REST API &amp; Supported Data Formats</vt:lpstr>
      <vt:lpstr>Supported REST Data Formats</vt:lpstr>
      <vt:lpstr>Controlling Data Submitted / Requested</vt:lpstr>
      <vt:lpstr>Querying Data from REST Services</vt:lpstr>
      <vt:lpstr>Querying Data from REST Services</vt:lpstr>
      <vt:lpstr>PowerPoint Presentation</vt:lpstr>
      <vt:lpstr>Creating, Updating &amp; Deleting Data with  REST Services</vt:lpstr>
      <vt:lpstr>Form / Security Digest</vt:lpstr>
      <vt:lpstr>Creating Data with REST Services</vt:lpstr>
      <vt:lpstr>Updating Data with REST Services</vt:lpstr>
      <vt:lpstr>Updating Data &amp; Versioning</vt:lpstr>
      <vt:lpstr>Deleting Data with REST Services</vt:lpstr>
      <vt:lpstr>PowerPoint Presentation</vt:lpstr>
      <vt:lpstr>Resources</vt:lpstr>
      <vt:lpstr>REST API Resources</vt:lpstr>
      <vt:lpstr>Office 365 Developer Center</vt:lpstr>
      <vt:lpstr>Office Blogs</vt:lpstr>
      <vt:lpstr>Roadmap</vt:lpstr>
      <vt:lpstr>Patterns &amp; Practices</vt:lpstr>
      <vt:lpstr>GitHub</vt:lpstr>
      <vt:lpstr>Courses</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2014-12-18T22:12:14Z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